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12700" indent="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12700" indent="4572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12700" indent="9144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12700" indent="13716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12700" indent="18288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12700" indent="22860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12700" indent="27432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12700" indent="32004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12700" indent="3657600" algn="l" defTabSz="196253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spcBef>
                <a:spcPts val="0"/>
              </a:spcBef>
              <a:buSzTx/>
              <a:buNone/>
              <a:defRPr sz="2304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Více o fakt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Více o faktu</a:t>
            </a:r>
          </a:p>
        </p:txBody>
      </p:sp>
      <p:sp>
        <p:nvSpPr>
          <p:cNvPr id="107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>
                <a:latin typeface="+mj-lt"/>
                <a:ea typeface="+mj-ea"/>
                <a:cs typeface="+mj-cs"/>
                <a:sym typeface="Helvetica Neue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>
                <a:latin typeface="+mj-lt"/>
                <a:ea typeface="+mj-ea"/>
                <a:cs typeface="+mj-cs"/>
                <a:sym typeface="Helvetica Neue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>
                <a:latin typeface="+mj-lt"/>
                <a:ea typeface="+mj-ea"/>
                <a:cs typeface="+mj-cs"/>
                <a:sym typeface="Helvetica Neue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>
                <a:latin typeface="+mj-lt"/>
                <a:ea typeface="+mj-ea"/>
                <a:cs typeface="+mj-cs"/>
                <a:sym typeface="Helvetica Neue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>
              <a:lnSpc>
                <a:spcPct val="90000"/>
              </a:lnSpc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lnSpc>
                <a:spcPct val="90000"/>
              </a:lnSpc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lnSpc>
                <a:spcPct val="90000"/>
              </a:lnSpc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lnSpc>
                <a:spcPct val="90000"/>
              </a:lnSpc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lnSpc>
                <a:spcPct val="90000"/>
              </a:lnSpc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spcBef>
                <a:spcPts val="0"/>
              </a:spcBef>
              <a:buSzTx/>
              <a:buNone/>
              <a:defRPr sz="2304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Zdroj</a:t>
            </a:r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ísa těstovin pappardelle s petrželovým máslem, praženými lískovými oříšky a strouhaným parmazánem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iska salátu se smaženou rýží, vařenými vejci a jídelními hůlkami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Mísa s lososovými koláčky, salátem a humusem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ka salátu se smaženou rýží, vařenými vejci a jídelními hůlkami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áda a limetky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Název prezentace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spcBef>
                <a:spcPts val="0"/>
              </a:spcBef>
              <a:buSzTx/>
              <a:buNone/>
              <a:defRPr sz="2304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Autor a datum</a:t>
            </a:r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ísa s lososovými koláčky, salátem a humusem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Podtitul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Název snímku</a:t>
            </a:r>
          </a:p>
        </p:txBody>
      </p:sp>
      <p:sp>
        <p:nvSpPr>
          <p:cNvPr id="3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Podtitul snímku</a:t>
            </a:r>
          </a:p>
        </p:txBody>
      </p:sp>
      <p:sp>
        <p:nvSpPr>
          <p:cNvPr id="44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4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spcBef>
                <a:spcPts val="0"/>
              </a:spcBef>
              <a:buSzTx/>
              <a:buNone/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sz="3000" spc="-29"/>
            </a:lvl1pPr>
            <a:lvl2pPr marL="0" indent="457200">
              <a:lnSpc>
                <a:spcPct val="90000"/>
              </a:lnSpc>
              <a:spcBef>
                <a:spcPts val="1300"/>
              </a:spcBef>
              <a:buSzTx/>
              <a:buNone/>
              <a:defRPr sz="3000" spc="-29"/>
            </a:lvl2pPr>
            <a:lvl3pPr marL="0" indent="914400">
              <a:lnSpc>
                <a:spcPct val="90000"/>
              </a:lnSpc>
              <a:spcBef>
                <a:spcPts val="1300"/>
              </a:spcBef>
              <a:buSzTx/>
              <a:buNone/>
              <a:defRPr sz="3000" spc="-29"/>
            </a:lvl3pPr>
            <a:lvl4pPr marL="0" indent="1371600">
              <a:lnSpc>
                <a:spcPct val="90000"/>
              </a:lnSpc>
              <a:spcBef>
                <a:spcPts val="1300"/>
              </a:spcBef>
              <a:buSzTx/>
              <a:buNone/>
              <a:defRPr sz="3000" spc="-29"/>
            </a:lvl4pPr>
            <a:lvl5pPr marL="0" indent="1828800">
              <a:lnSpc>
                <a:spcPct val="90000"/>
              </a:lnSpc>
              <a:spcBef>
                <a:spcPts val="1300"/>
              </a:spcBef>
              <a:buSzTx/>
              <a:buNone/>
              <a:defRPr sz="3000" spc="-29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marR="0" algn="ctr" defTabSz="584200">
              <a:lnSpc>
                <a:spcPct val="100000"/>
              </a:lnSpc>
              <a:def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723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1104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1485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1866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2247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2628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009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3390900" marR="0" indent="-342900" algn="l" defTabSz="173393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xpave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helpx.adobe.com/cz/photoshop/using/select-mask.html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xpavel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hyperlink" Target="mailto:postapro@dxpavel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xpavel.cz photography &amp; documentation"/>
          <p:cNvSpPr txBox="1">
            <a:spLocks noGrp="1"/>
          </p:cNvSpPr>
          <p:nvPr>
            <p:ph type="body" idx="21"/>
          </p:nvPr>
        </p:nvSpPr>
        <p:spPr>
          <a:xfrm>
            <a:off x="5926061" y="8657488"/>
            <a:ext cx="638024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r"/>
            <a:r>
              <a:rPr i="1">
                <a:hlinkClick r:id="rId2"/>
              </a:rPr>
              <a:t>dxpavel.cz</a:t>
            </a:r>
            <a:r>
              <a:rPr i="1"/>
              <a:t> photography &amp; documentation</a:t>
            </a:r>
          </a:p>
        </p:txBody>
      </p:sp>
      <p:sp>
        <p:nvSpPr>
          <p:cNvPr id="152" name="Posprocess fotografi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Posprocess fotografie</a:t>
            </a:r>
          </a:p>
        </p:txBody>
      </p:sp>
      <p:sp>
        <p:nvSpPr>
          <p:cNvPr id="153" name="Základní informace k úpravě fotografií"/>
          <p:cNvSpPr txBox="1">
            <a:spLocks noGrp="1"/>
          </p:cNvSpPr>
          <p:nvPr>
            <p:ph type="subTitle" sz="quarter" idx="1"/>
          </p:nvPr>
        </p:nvSpPr>
        <p:spPr>
          <a:xfrm>
            <a:off x="698500" y="5105400"/>
            <a:ext cx="11607800" cy="692020"/>
          </a:xfrm>
          <a:prstGeom prst="rect">
            <a:avLst/>
          </a:prstGeom>
          <a:effectLst>
            <a:reflection stA="43519" endPos="40000" dir="5400000" sy="-100000" algn="bl" rotWithShape="0"/>
          </a:effectLst>
        </p:spPr>
        <p:txBody>
          <a:bodyPr/>
          <a:lstStyle/>
          <a:p>
            <a:r>
              <a:t>Základní informace k úpravě fotografií</a:t>
            </a:r>
          </a:p>
        </p:txBody>
      </p:sp>
      <p:pic>
        <p:nvPicPr>
          <p:cNvPr id="154" name="dxp logo 1024x1024 BW (kopie).png" descr="dxp logo 1024x1024 BW (kopie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92899">
            <a:off x="9744676" y="-290121"/>
            <a:ext cx="3308815" cy="3308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Mas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Masky</a:t>
            </a:r>
          </a:p>
        </p:txBody>
      </p:sp>
      <p:sp>
        <p:nvSpPr>
          <p:cNvPr id="217" name="Co to je proč to je a co to umí a jak to funguj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Co to je proč to je a co to umí a jak to funguje…</a:t>
            </a:r>
          </a:p>
        </p:txBody>
      </p:sp>
      <p:sp>
        <p:nvSpPr>
          <p:cNvPr id="218" name="Co je to maska? Různé druhy:…"/>
          <p:cNvSpPr txBox="1">
            <a:spLocks noGrp="1"/>
          </p:cNvSpPr>
          <p:nvPr>
            <p:ph type="body" idx="1"/>
          </p:nvPr>
        </p:nvSpPr>
        <p:spPr>
          <a:xfrm>
            <a:off x="640486" y="2465981"/>
            <a:ext cx="8392625" cy="6829592"/>
          </a:xfrm>
          <a:prstGeom prst="rect">
            <a:avLst/>
          </a:prstGeom>
        </p:spPr>
        <p:txBody>
          <a:bodyPr/>
          <a:lstStyle/>
          <a:p>
            <a:pPr defTabSz="693572">
              <a:lnSpc>
                <a:spcPct val="100000"/>
              </a:lnSpc>
              <a:spcBef>
                <a:spcPts val="200"/>
              </a:spcBef>
              <a:defRPr sz="1080" spc="0"/>
            </a:pPr>
            <a:r>
              <a:t>Co je to maska? Různé druhy:</a:t>
            </a:r>
          </a:p>
          <a:p>
            <a:pPr marL="295421" lvl="1" indent="-295421" defTabSz="693572">
              <a:lnSpc>
                <a:spcPct val="100000"/>
              </a:lnSpc>
              <a:spcBef>
                <a:spcPts val="200"/>
              </a:spcBef>
              <a:buSzPct val="100000"/>
              <a:buFont typeface="Helvetica Neue"/>
              <a:buAutoNum type="arabicPeriod"/>
              <a:defRPr sz="1080" spc="0"/>
            </a:pPr>
            <a:r>
              <a:t>Vektorová - je definována křivkou (path), vytváří se Perem nebo Tvarem   </a:t>
            </a:r>
          </a:p>
          <a:p>
            <a:pPr marL="295421" lvl="1" indent="-295421" defTabSz="693572">
              <a:lnSpc>
                <a:spcPct val="100000"/>
              </a:lnSpc>
              <a:spcBef>
                <a:spcPts val="200"/>
              </a:spcBef>
              <a:buSzPct val="100000"/>
              <a:buFont typeface="Helvetica Neue"/>
              <a:buAutoNum type="arabicPeriod"/>
              <a:defRPr sz="1080" spc="0"/>
            </a:pPr>
            <a:r>
              <a:t>Bitmapová - používá se při nedestruktivní úpravě vrstvy. Bitmapová maska má identický rozměr s objektem ve vrstvě, lze do ní kreslit a určovat její interakci s danou vrstvou</a:t>
            </a:r>
          </a:p>
          <a:p>
            <a:pPr defTabSz="693572">
              <a:lnSpc>
                <a:spcPct val="100000"/>
              </a:lnSpc>
              <a:spcBef>
                <a:spcPts val="200"/>
              </a:spcBef>
              <a:defRPr sz="1080" spc="0"/>
            </a:pPr>
            <a:endParaRPr/>
          </a:p>
          <a:p>
            <a:pPr defTabSz="693572">
              <a:lnSpc>
                <a:spcPct val="100000"/>
              </a:lnSpc>
              <a:spcBef>
                <a:spcPts val="200"/>
              </a:spcBef>
              <a:defRPr sz="1080" spc="0"/>
            </a:pPr>
            <a:r>
              <a:t>Bitmapová maska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masku vytváříme v menu umístěném pod vrstvami, ikona tmavého kruhu v bílém poli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masek může být i více v jedné vrstvě, interakci s vrstvou určuje jejich pořadí (aplikují se na vrstvu „zleva doprava“)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masku může mít i skupina vrstev (v případě seskupení vrstev). Maska u seskupení je aplikovaná jako poslední (nejprve se aplikují masky u jednotlivých vrstev)</a:t>
            </a:r>
          </a:p>
          <a:p>
            <a:pPr marL="320039" indent="-320039" defTabSz="693572">
              <a:lnSpc>
                <a:spcPct val="100000"/>
              </a:lnSpc>
              <a:spcBef>
                <a:spcPts val="200"/>
              </a:spcBef>
              <a:buSzPct val="123000"/>
              <a:buFont typeface="Helvetica Neue"/>
              <a:buChar char="⁃"/>
              <a:defRPr sz="1080" spc="0"/>
            </a:pPr>
            <a:endParaRPr sz="520"/>
          </a:p>
          <a:p>
            <a:pPr defTabSz="693572">
              <a:lnSpc>
                <a:spcPct val="100000"/>
              </a:lnSpc>
              <a:spcBef>
                <a:spcPts val="200"/>
              </a:spcBef>
              <a:defRPr sz="1080" spc="0"/>
            </a:pPr>
            <a:endParaRPr sz="520"/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maska má dva základní stavy:</a:t>
            </a:r>
          </a:p>
          <a:p>
            <a:pPr marL="289560" lvl="1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bílá (všechny úpravy, které provedeme, jsou vidět)</a:t>
            </a:r>
          </a:p>
          <a:p>
            <a:pPr marL="289560" lvl="1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černá (úpravy aplikované na vrstvu s maskou se v černých oblastech masky neprojeví ve výsledném obraze)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maska nám definuje oblast, která se projeví na nižší vrstvě, určuje „průhlednost“ a interakci  úpravy vrstvy, např. upravujeme celý obraz tváře a chceme, aby se změny projevily pouze v oblasti očí:</a:t>
            </a:r>
          </a:p>
          <a:p>
            <a:pPr marL="289560" lvl="1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vytvoříme novou vrstvu</a:t>
            </a:r>
          </a:p>
          <a:p>
            <a:pPr marL="289560" lvl="1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u nové vrstvy vytvoříme masku, která bude černá, ale v oblasti očí bude mít bílou plochu</a:t>
            </a:r>
          </a:p>
          <a:p>
            <a:pPr marL="289560" lvl="1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všechny změny, které jsme v dané vrstvě provedli, se v celkovém obraze projeví pouze v oblasti, která je definována bílou plochou masky. Jedná se o nedestruktivní úpravu.</a:t>
            </a:r>
          </a:p>
          <a:p>
            <a:pPr lvl="1" indent="182880" defTabSz="693572">
              <a:lnSpc>
                <a:spcPct val="100000"/>
              </a:lnSpc>
              <a:spcBef>
                <a:spcPts val="200"/>
              </a:spcBef>
              <a:defRPr sz="1080" spc="0"/>
            </a:pPr>
            <a:endParaRPr/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masky se aplikují na původní obraz odshora dolů (nesvrchnější vrstva s maskou se na aplikuje jako první, následuje vrstva, která je pod ní atd.) Výjimkou je tzv. Clipping mask, která se projeví pouze na připojenou vrstvu.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endParaRPr/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vždy platí, že vidět je to, co je v masce bílé, a schované je to, co je v masce černé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do masky kreslíme všemi možnými nástroji jako je štětec, linka, přechod, text apod.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nejčastěji pro editaci masky používáme štětec (brush - kl. zkratka „B“) </a:t>
            </a:r>
          </a:p>
          <a:p>
            <a:pPr marL="137160" indent="-137160" defTabSz="693572">
              <a:lnSpc>
                <a:spcPct val="100000"/>
              </a:lnSpc>
              <a:spcBef>
                <a:spcPts val="200"/>
              </a:spcBef>
              <a:buSzPct val="40000"/>
              <a:buBlip>
                <a:blip r:embed="rId2"/>
              </a:buBlip>
              <a:defRPr sz="1080" spc="0"/>
            </a:pPr>
            <a:r>
              <a:t>do masky kreslíme bílou nebo černou barvou (viz obrázek), mezi těmito barvami přepínáme zkratkou „X“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+mj-lt"/>
                <a:ea typeface="+mj-ea"/>
                <a:cs typeface="+mj-cs"/>
                <a:sym typeface="Helvetica Neue"/>
              </a:defRPr>
            </a:pPr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b="1" spc="0">
                <a:latin typeface="Helvetica"/>
                <a:ea typeface="Helvetica"/>
                <a:cs typeface="Helvetica"/>
                <a:sym typeface="Helvetica"/>
              </a:defRPr>
            </a:pPr>
            <a:r>
              <a:t>Změna denzity masky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V panelu Vrstvy vyberte vrstvu obsahující masku, kterou chcete upravit.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Na panelu Vrstvy klikněte na miniaturu masky. Kolem miniatury se objeví okraje.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Přetažením jezdce Denzita na panelu Vlastnosti nastavte krytí masky.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Je-li hodnota denzity 100 %, je maska neprůhledná a blokuje všechny oblasti vrstvy ležící pod ní. Čím víc denzitu snížíte, tím víc bude oblast pod maskou viditelná.</a:t>
            </a:r>
            <a:br/>
            <a:br/>
            <a:r>
              <a:rPr b="1"/>
              <a:t>Prolnutí okrajů masky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V panelu Vrstvy vyberte vrstvu obsahující masku, kterou chcete upravit.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Na panelu Vrstvy klikněte na miniaturu masky. Kolem miniatury se objeví okraje.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Tažením posuvníku Prolnutí použijte na okraje masky prolnutí.</a:t>
            </a:r>
            <a:br/>
            <a:r>
              <a:t>Prolnutí okrajů vytvoří měkčí přechod mezi maskovanými a nemaskovanými oblastmi rozostřením okrajů masky. Prolnutí okrajů se aplikuje z okrajů masky směrem ven, v rozsahu obr. bodů nastaveném pomocí jezdce.</a:t>
            </a:r>
            <a:br/>
            <a:endParaRPr/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b="1" spc="0">
                <a:latin typeface="Helvetica"/>
                <a:ea typeface="Helvetica"/>
                <a:cs typeface="Helvetica"/>
                <a:sym typeface="Helvetica"/>
              </a:defRPr>
            </a:pPr>
            <a:r>
              <a:t>Zpřesnění okrajů masky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V panelu Vrstvy vyberte vrstvu obsahující masku, kterou chcete upravit.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Na panelu Vrstvy klikněte na miniaturu masky. Kolem miniatury se objeví okraje.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V pruhu voleb klikněte na </a:t>
            </a:r>
            <a:r>
              <a:rPr>
                <a:solidFill>
                  <a:srgbClr val="E4AF0A"/>
                </a:solidFill>
                <a:hlinkClick r:id="rId3"/>
              </a:rPr>
              <a:t>Vybrat a maskovat</a:t>
            </a:r>
            <a:r>
              <a:t>. Okraje masky můžete upravit pomocí voleb v pracovní ploše </a:t>
            </a:r>
            <a:r>
              <a:rPr>
                <a:solidFill>
                  <a:srgbClr val="E4AF0A"/>
                </a:solidFill>
                <a:hlinkClick r:id="rId3"/>
              </a:rPr>
              <a:t>Vybrat a maskovat</a:t>
            </a:r>
            <a:r>
              <a:t> a masku můžete zobrazit oproti různým pozadím. </a:t>
            </a:r>
          </a:p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Kliknutím na tlačítko OK v pracovní ploše Vybrat a maskovat použijte změny na masku vrstvy.</a:t>
            </a:r>
          </a:p>
        </p:txBody>
      </p:sp>
      <p:pic>
        <p:nvPicPr>
          <p:cNvPr id="219" name="untitled-3-_recovered.png" descr="untitled-3-_recove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6" y="2465981"/>
            <a:ext cx="4618264" cy="67308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Obrázek"/>
          <p:cNvGrpSpPr/>
          <p:nvPr/>
        </p:nvGrpSpPr>
        <p:grpSpPr>
          <a:xfrm>
            <a:off x="10493154" y="2316639"/>
            <a:ext cx="2165792" cy="1559452"/>
            <a:chOff x="0" y="0"/>
            <a:chExt cx="2165790" cy="1559450"/>
          </a:xfrm>
        </p:grpSpPr>
        <p:pic>
          <p:nvPicPr>
            <p:cNvPr id="221" name="Obrázek" descr="Obrázek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1911791" cy="12292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Obrázek" descr="Obrázek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165791" cy="1559451"/>
            </a:xfrm>
            <a:prstGeom prst="rect">
              <a:avLst/>
            </a:prstGeom>
            <a:effectLst/>
          </p:spPr>
        </p:pic>
      </p:grpSp>
      <p:pic>
        <p:nvPicPr>
          <p:cNvPr id="223" name="dxp logo 1024x1024 BW (kopie).png" descr="dxp logo 1024x1024 BW (kopie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Pasted Graphic 2.png"/>
          <p:cNvGrpSpPr/>
          <p:nvPr/>
        </p:nvGrpSpPr>
        <p:grpSpPr>
          <a:xfrm>
            <a:off x="9222771" y="4111228"/>
            <a:ext cx="3434896" cy="1608505"/>
            <a:chOff x="0" y="0"/>
            <a:chExt cx="3434895" cy="1608503"/>
          </a:xfrm>
        </p:grpSpPr>
        <p:pic>
          <p:nvPicPr>
            <p:cNvPr id="225" name="Pasted Graphic 2.png" descr="Pasted Graphic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000" y="88900"/>
              <a:ext cx="3180896" cy="12783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4" name="Pasted Graphic 2.png" descr="Pasted Graphic 2.png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3434896" cy="1608504"/>
            </a:xfrm>
            <a:prstGeom prst="rect">
              <a:avLst/>
            </a:prstGeom>
            <a:effectLst/>
          </p:spPr>
        </p:pic>
      </p:grpSp>
      <p:grpSp>
        <p:nvGrpSpPr>
          <p:cNvPr id="229" name="Pasted Graphic 1.png"/>
          <p:cNvGrpSpPr/>
          <p:nvPr/>
        </p:nvGrpSpPr>
        <p:grpSpPr>
          <a:xfrm>
            <a:off x="9191021" y="5392706"/>
            <a:ext cx="3498396" cy="1208647"/>
            <a:chOff x="0" y="0"/>
            <a:chExt cx="3498395" cy="1208646"/>
          </a:xfrm>
        </p:grpSpPr>
        <p:pic>
          <p:nvPicPr>
            <p:cNvPr id="228" name="Pasted Graphic 1.png" descr="Pasted Graphic 1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000" y="88900"/>
              <a:ext cx="3244396" cy="8784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Pasted Graphic 1.png" descr="Pasted Graphic 1.png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3498396" cy="12086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Vrstv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Vrstvy</a:t>
            </a:r>
          </a:p>
        </p:txBody>
      </p:sp>
      <p:sp>
        <p:nvSpPr>
          <p:cNvPr id="232" name="Na co to je a jak s vrstvami pracovat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Na co to je a jak s vrstvami pracovat…</a:t>
            </a:r>
          </a:p>
        </p:txBody>
      </p:sp>
      <p:sp>
        <p:nvSpPr>
          <p:cNvPr id="233" name="Co jsou to vrstvy?…"/>
          <p:cNvSpPr txBox="1">
            <a:spLocks noGrp="1"/>
          </p:cNvSpPr>
          <p:nvPr>
            <p:ph type="body" idx="1"/>
          </p:nvPr>
        </p:nvSpPr>
        <p:spPr>
          <a:xfrm>
            <a:off x="698500" y="2407967"/>
            <a:ext cx="9815020" cy="5731200"/>
          </a:xfrm>
          <a:prstGeom prst="rect">
            <a:avLst/>
          </a:prstGeom>
        </p:spPr>
        <p:txBody>
          <a:bodyPr/>
          <a:lstStyle/>
          <a:p>
            <a:pPr defTabSz="1196411">
              <a:lnSpc>
                <a:spcPct val="100000"/>
              </a:lnSpc>
              <a:spcBef>
                <a:spcPts val="400"/>
              </a:spcBef>
              <a:defRPr sz="1862" b="1" spc="0"/>
            </a:pPr>
            <a:r>
              <a:t>Co jsou to vrstvy?</a:t>
            </a:r>
            <a:endParaRPr b="0"/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Vrstvy aplikace APS jsou jakési folie, které se na sebe vrství a ovlivňují ty vrstvy, které jsou umístěny níže. 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Vrstvy se organizují v záložce vrstvy a je možné je organizovat do skupin. 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Vrstva nebo skupina vrstev může mít MASKU</a:t>
            </a:r>
          </a:p>
          <a:p>
            <a:pPr defTabSz="1196411">
              <a:lnSpc>
                <a:spcPct val="100000"/>
              </a:lnSpc>
              <a:spcBef>
                <a:spcPts val="400"/>
              </a:spcBef>
              <a:defRPr sz="1862" spc="0"/>
            </a:pPr>
            <a:endParaRPr/>
          </a:p>
          <a:p>
            <a:pPr defTabSz="1196411">
              <a:lnSpc>
                <a:spcPct val="100000"/>
              </a:lnSpc>
              <a:spcBef>
                <a:spcPts val="400"/>
              </a:spcBef>
              <a:defRPr sz="1862" b="1" spc="0"/>
            </a:pPr>
            <a:r>
              <a:t>Typy vrstev :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Prázdná vrstva (Blank layer)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Obrazová vrstva (Pixel Layer)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Vrstva úprav (Adjustment layer)</a:t>
            </a:r>
          </a:p>
          <a:p>
            <a:pPr defTabSz="1196411">
              <a:lnSpc>
                <a:spcPct val="100000"/>
              </a:lnSpc>
              <a:spcBef>
                <a:spcPts val="400"/>
              </a:spcBef>
              <a:defRPr sz="1862" spc="0"/>
            </a:pPr>
            <a:endParaRPr/>
          </a:p>
          <a:p>
            <a:pPr defTabSz="1196411">
              <a:lnSpc>
                <a:spcPct val="100000"/>
              </a:lnSpc>
              <a:spcBef>
                <a:spcPts val="400"/>
              </a:spcBef>
              <a:defRPr sz="1862" spc="0"/>
            </a:pPr>
            <a:r>
              <a:t>Vrstvy slouží k </a:t>
            </a:r>
            <a:r>
              <a:rPr b="1"/>
              <a:t>NEDESTRUKTIVNÍ</a:t>
            </a:r>
            <a:r>
              <a:t>  ale i k </a:t>
            </a:r>
            <a:r>
              <a:rPr b="1"/>
              <a:t>DESTRUKTIVNÍ</a:t>
            </a:r>
            <a:r>
              <a:t> úpravě.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Vrstva má základní vlastnosti: 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OPACITY - kolik vidíme (globálně)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FILL - jak moc se započítá (spolupracuje s blending mody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BELND MODES - jak se vrstva projeví a jak se započítá, jak interaguje…</a:t>
            </a:r>
          </a:p>
        </p:txBody>
      </p:sp>
      <p:grpSp>
        <p:nvGrpSpPr>
          <p:cNvPr id="236" name="Obrázek"/>
          <p:cNvGrpSpPr/>
          <p:nvPr/>
        </p:nvGrpSpPr>
        <p:grpSpPr>
          <a:xfrm>
            <a:off x="10651051" y="656340"/>
            <a:ext cx="1849999" cy="4095921"/>
            <a:chOff x="0" y="0"/>
            <a:chExt cx="1849997" cy="4095920"/>
          </a:xfrm>
        </p:grpSpPr>
        <p:pic>
          <p:nvPicPr>
            <p:cNvPr id="235" name="Obrázek" descr="Obráze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88900"/>
              <a:ext cx="1595998" cy="37657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4" name="Obrázek" descr="Obrázek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849998" cy="4095921"/>
            </a:xfrm>
            <a:prstGeom prst="rect">
              <a:avLst/>
            </a:prstGeom>
            <a:effectLst/>
          </p:spPr>
        </p:pic>
      </p:grpSp>
      <p:pic>
        <p:nvPicPr>
          <p:cNvPr id="237" name="dxp logo 1024x1024 BW (kopie).png" descr="dxp logo 1024x1024 BW (kopie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Pasted Graphic 1.png"/>
          <p:cNvGrpSpPr/>
          <p:nvPr/>
        </p:nvGrpSpPr>
        <p:grpSpPr>
          <a:xfrm>
            <a:off x="2697709" y="8368017"/>
            <a:ext cx="5816601" cy="635001"/>
            <a:chOff x="0" y="0"/>
            <a:chExt cx="5816600" cy="635000"/>
          </a:xfrm>
        </p:grpSpPr>
        <p:pic>
          <p:nvPicPr>
            <p:cNvPr id="239" name="Pasted Graphic 1.png" descr="Pasted Graphic 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5562600" cy="304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Pasted Graphic 1.png" descr="Pasted Graphic 1.pn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816600" cy="635000"/>
            </a:xfrm>
            <a:prstGeom prst="rect">
              <a:avLst/>
            </a:prstGeom>
            <a:effectLst/>
          </p:spPr>
        </p:pic>
      </p:grpSp>
      <p:grpSp>
        <p:nvGrpSpPr>
          <p:cNvPr id="243" name="Obrázek"/>
          <p:cNvGrpSpPr/>
          <p:nvPr/>
        </p:nvGrpSpPr>
        <p:grpSpPr>
          <a:xfrm>
            <a:off x="9617353" y="5290837"/>
            <a:ext cx="2864631" cy="1626430"/>
            <a:chOff x="0" y="0"/>
            <a:chExt cx="2864630" cy="1626429"/>
          </a:xfrm>
        </p:grpSpPr>
        <p:pic>
          <p:nvPicPr>
            <p:cNvPr id="242" name="Obrázek" descr="Obrázek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000" y="88900"/>
              <a:ext cx="2610631" cy="12962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Obrázek" descr="Obrázek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2864631" cy="162643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Základní úprav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Základní úpravy</a:t>
            </a:r>
          </a:p>
        </p:txBody>
      </p:sp>
      <p:sp>
        <p:nvSpPr>
          <p:cNvPr id="246" name="Co všechno můžeme použít na úpravu fotografi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Co všechno můžeme použít na úpravu fotografie</a:t>
            </a:r>
          </a:p>
        </p:txBody>
      </p:sp>
      <p:sp>
        <p:nvSpPr>
          <p:cNvPr id="247" name="Barva…"/>
          <p:cNvSpPr txBox="1">
            <a:spLocks noGrp="1"/>
          </p:cNvSpPr>
          <p:nvPr>
            <p:ph type="body" idx="1"/>
          </p:nvPr>
        </p:nvSpPr>
        <p:spPr>
          <a:xfrm>
            <a:off x="698500" y="2415219"/>
            <a:ext cx="11607800" cy="6096001"/>
          </a:xfrm>
          <a:prstGeom prst="rect">
            <a:avLst/>
          </a:prstGeom>
        </p:spPr>
        <p:txBody>
          <a:bodyPr/>
          <a:lstStyle/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Barva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Gradient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Vzor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Jas / Kontrast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Úrovně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Křivky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Vibrance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HUE / Saturace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Úrovně barev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Černo a Bílá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Fotografické filtry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Chanel mixer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LUT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Inverze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Posterizace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Treshold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spc="0"/>
            </a:pPr>
            <a:r>
              <a:t>Gradient map</a:t>
            </a:r>
          </a:p>
          <a:p>
            <a:pPr marL="236600" indent="-236600" defTabSz="1196411">
              <a:lnSpc>
                <a:spcPct val="100000"/>
              </a:lnSpc>
              <a:spcBef>
                <a:spcPts val="400"/>
              </a:spcBef>
              <a:buSzPct val="40000"/>
              <a:buBlip>
                <a:blip r:embed="rId2"/>
              </a:buBlip>
              <a:defRPr sz="1862" b="1" spc="0"/>
            </a:pPr>
            <a:r>
              <a:t>Selektivní barva</a:t>
            </a:r>
          </a:p>
        </p:txBody>
      </p:sp>
      <p:grpSp>
        <p:nvGrpSpPr>
          <p:cNvPr id="250" name="Obrázek"/>
          <p:cNvGrpSpPr/>
          <p:nvPr/>
        </p:nvGrpSpPr>
        <p:grpSpPr>
          <a:xfrm>
            <a:off x="5650152" y="2472369"/>
            <a:ext cx="2108201" cy="5981701"/>
            <a:chOff x="0" y="0"/>
            <a:chExt cx="2108200" cy="5981700"/>
          </a:xfrm>
        </p:grpSpPr>
        <p:pic>
          <p:nvPicPr>
            <p:cNvPr id="249" name="Obrázek" descr="Obráze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88900"/>
              <a:ext cx="1854200" cy="5651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8" name="Obrázek" descr="Obrázek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08200" cy="5981700"/>
            </a:xfrm>
            <a:prstGeom prst="rect">
              <a:avLst/>
            </a:prstGeom>
            <a:effectLst/>
          </p:spPr>
        </p:pic>
      </p:grpSp>
      <p:pic>
        <p:nvPicPr>
          <p:cNvPr id="251" name="dxp logo 1024x1024 BW (kopie).png" descr="dxp logo 1024x1024 BW (kopie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Obrázek"/>
          <p:cNvGrpSpPr/>
          <p:nvPr/>
        </p:nvGrpSpPr>
        <p:grpSpPr>
          <a:xfrm>
            <a:off x="8236524" y="2497077"/>
            <a:ext cx="2756071" cy="5932284"/>
            <a:chOff x="0" y="0"/>
            <a:chExt cx="2756070" cy="5932282"/>
          </a:xfrm>
        </p:grpSpPr>
        <p:pic>
          <p:nvPicPr>
            <p:cNvPr id="253" name="Obrázek" descr="Obrázek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502071" cy="56020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Obrázek" descr="Obrázek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756071" cy="59322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Blending, Blend-i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Blending, Blend-if</a:t>
            </a:r>
          </a:p>
        </p:txBody>
      </p:sp>
      <p:sp>
        <p:nvSpPr>
          <p:cNvPr id="257" name="Co všechno můžeme použít na úpravu fotografi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Co všechno můžeme použít na úpravu fotografie</a:t>
            </a:r>
          </a:p>
        </p:txBody>
      </p:sp>
      <p:sp>
        <p:nvSpPr>
          <p:cNvPr id="258" name="Prej nemám zminovat…při individuálu to je na 4hodiny pro jednoho 😀 a není jistý výsledek…alespon bych jim o tom ale řekl…. Co kdyby"/>
          <p:cNvSpPr txBox="1">
            <a:spLocks noGrp="1"/>
          </p:cNvSpPr>
          <p:nvPr>
            <p:ph type="body" idx="1"/>
          </p:nvPr>
        </p:nvSpPr>
        <p:spPr>
          <a:xfrm>
            <a:off x="698500" y="2458729"/>
            <a:ext cx="11607800" cy="6096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700"/>
              </a:spcBef>
              <a:defRPr sz="2700" spc="0"/>
            </a:lvl1pPr>
          </a:lstStyle>
          <a:p>
            <a:r>
              <a:t>Prej nemám zminovat…při individuálu to je na 4hodiny pro jednoho 😀 a není jistý výsledek…alespon bych jim o tom ale řekl…. Co kdyby</a:t>
            </a:r>
          </a:p>
        </p:txBody>
      </p:sp>
      <p:grpSp>
        <p:nvGrpSpPr>
          <p:cNvPr id="261" name="Obrázek"/>
          <p:cNvGrpSpPr/>
          <p:nvPr/>
        </p:nvGrpSpPr>
        <p:grpSpPr>
          <a:xfrm>
            <a:off x="10906209" y="2995514"/>
            <a:ext cx="1339683" cy="5022430"/>
            <a:chOff x="0" y="0"/>
            <a:chExt cx="1339682" cy="5022429"/>
          </a:xfrm>
        </p:grpSpPr>
        <p:pic>
          <p:nvPicPr>
            <p:cNvPr id="260" name="Obrázek" descr="Obrázek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085683" cy="46922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Obrázek" descr="Obrázek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39683" cy="5022430"/>
            </a:xfrm>
            <a:prstGeom prst="rect">
              <a:avLst/>
            </a:prstGeom>
            <a:effectLst/>
          </p:spPr>
        </p:pic>
      </p:grpSp>
      <p:grpSp>
        <p:nvGrpSpPr>
          <p:cNvPr id="264" name="Obrázek"/>
          <p:cNvGrpSpPr/>
          <p:nvPr/>
        </p:nvGrpSpPr>
        <p:grpSpPr>
          <a:xfrm>
            <a:off x="2536372" y="3785317"/>
            <a:ext cx="6446939" cy="4500552"/>
            <a:chOff x="0" y="0"/>
            <a:chExt cx="6446937" cy="4500550"/>
          </a:xfrm>
        </p:grpSpPr>
        <p:pic>
          <p:nvPicPr>
            <p:cNvPr id="263" name="Obrázek" descr="Obrázek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" y="88900"/>
              <a:ext cx="6192938" cy="41703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2" name="Obrázek" descr="Obrázek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6446938" cy="4500551"/>
            </a:xfrm>
            <a:prstGeom prst="rect">
              <a:avLst/>
            </a:prstGeom>
            <a:effectLst/>
          </p:spPr>
        </p:pic>
      </p:grpSp>
      <p:pic>
        <p:nvPicPr>
          <p:cNvPr id="265" name="dxp logo 1024x1024 BW (kopie).png" descr="dxp logo 1024x1024 BW (kopie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ingle Shot s B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 Shot s BKT</a:t>
            </a:r>
          </a:p>
        </p:txBody>
      </p:sp>
      <p:sp>
        <p:nvSpPr>
          <p:cNvPr id="268" name="Postup jak z expozice uděláme fotku, jakou jsme si naplánovali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Postup jak z expozice uděláme fotku, jakou jsme si naplánovali…</a:t>
            </a:r>
          </a:p>
        </p:txBody>
      </p:sp>
      <p:sp>
        <p:nvSpPr>
          <p:cNvPr id="269" name="Otevření TIFFf v editačním programu…"/>
          <p:cNvSpPr txBox="1"/>
          <p:nvPr/>
        </p:nvSpPr>
        <p:spPr>
          <a:xfrm>
            <a:off x="873553" y="2299375"/>
            <a:ext cx="11257693" cy="577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Otevření TIFFf v editačním programu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Vytvoření kopie vrstvy na editaci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Využití souborů jednotlivých expozic BKT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Lokální opravy nedestruktivní cestou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Splynutí do vrstvy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Oprava nedostatků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Tonalita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Světelnost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Barvy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Efekty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Uložení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Exportní postupy</a:t>
            </a:r>
          </a:p>
        </p:txBody>
      </p:sp>
      <p:sp>
        <p:nvSpPr>
          <p:cNvPr id="270" name="Single Shot…"/>
          <p:cNvSpPr txBox="1"/>
          <p:nvPr/>
        </p:nvSpPr>
        <p:spPr>
          <a:xfrm>
            <a:off x="10783996" y="195221"/>
            <a:ext cx="1589254" cy="779297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Single Shot</a:t>
            </a:r>
          </a:p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Bracketing</a:t>
            </a:r>
          </a:p>
        </p:txBody>
      </p:sp>
      <p:pic>
        <p:nvPicPr>
          <p:cNvPr id="271" name="dxp logo 1024x1024 BW (kopie).png" descr="dxp logo 1024x1024 BW (kopi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WFL pro Panorama s B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WFL pro Panorama s BKT</a:t>
            </a:r>
          </a:p>
        </p:txBody>
      </p:sp>
      <p:sp>
        <p:nvSpPr>
          <p:cNvPr id="274" name="Základní postup jak vytvořit dech beroucí panorama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Základní postup jak vytvořit dech beroucí panorama…</a:t>
            </a:r>
          </a:p>
        </p:txBody>
      </p:sp>
      <p:sp>
        <p:nvSpPr>
          <p:cNvPr id="275" name="Vyvolání TIFFf, odstranění přepalů a podpalů…"/>
          <p:cNvSpPr txBox="1"/>
          <p:nvPr/>
        </p:nvSpPr>
        <p:spPr>
          <a:xfrm>
            <a:off x="873553" y="2370413"/>
            <a:ext cx="11257693" cy="674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208189" marR="0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Vyvolání TIFFf, odstranění přepalů a podpalů</a:t>
            </a:r>
          </a:p>
          <a:p>
            <a:pPr marL="208189" marR="0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Sestavení BKT panorama v PTGui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Nahrání TIFF do aplikace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Kontrola parametru snímku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Sestavení panoramatu Mercator model prezentace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Oprava chyb sestavení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Maskování jednotlivých částí panoramatu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Optimalizace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Nastavení ořezu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Vytvoření náhledu pro kontrolu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Nastavení exportu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Export do psd/psb</a:t>
            </a:r>
          </a:p>
          <a:p>
            <a:pPr marL="741589" marR="0" lvl="1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Uložení projektu</a:t>
            </a:r>
          </a:p>
          <a:p>
            <a:pPr marL="208189" marR="0" indent="-208189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…dále postup společný pro úpravy fotografií</a:t>
            </a:r>
          </a:p>
        </p:txBody>
      </p:sp>
      <p:sp>
        <p:nvSpPr>
          <p:cNvPr id="276" name="Panorama…"/>
          <p:cNvSpPr txBox="1"/>
          <p:nvPr/>
        </p:nvSpPr>
        <p:spPr>
          <a:xfrm>
            <a:off x="10784593" y="195221"/>
            <a:ext cx="1588060" cy="779297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Panorama</a:t>
            </a:r>
          </a:p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Bracketing</a:t>
            </a:r>
          </a:p>
        </p:txBody>
      </p:sp>
      <p:pic>
        <p:nvPicPr>
          <p:cNvPr id="277" name="dxp logo 1024x1024 BW (kopie).png" descr="dxp logo 1024x1024 BW (kopi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941" y="7706169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WFL pro noční snímk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WFL pro noční snímky</a:t>
            </a:r>
          </a:p>
        </p:txBody>
      </p:sp>
      <p:sp>
        <p:nvSpPr>
          <p:cNvPr id="280" name="Postup zpracování nočních expozic pro samostatné fotografie nebo popředí pro fotografie hvězd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457877">
              <a:defRPr sz="2027"/>
            </a:lvl1pPr>
          </a:lstStyle>
          <a:p>
            <a:r>
              <a:t>Postup zpracování nočních expozic pro samostatné fotografie nebo popředí pro fotografie hvězd…</a:t>
            </a:r>
          </a:p>
        </p:txBody>
      </p:sp>
      <p:sp>
        <p:nvSpPr>
          <p:cNvPr id="281" name="Vyvolání RAW do TIFF s opravami pře/podpalů……"/>
          <p:cNvSpPr txBox="1"/>
          <p:nvPr/>
        </p:nvSpPr>
        <p:spPr>
          <a:xfrm>
            <a:off x="873553" y="2826425"/>
            <a:ext cx="11257693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Vyvolání RAW do TIFF s opravami pře/podpalů…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Uložení do TIFF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Nahrání TIFFF do PS do ve stack, zarovnání…smart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Přidání stejných snímků do STACK, ALIGN, SMART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Odšumění :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Layer &gt; Smart Object &gt;Stack Mode &gt; Median</a:t>
            </a:r>
            <a:r>
              <a:t> 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Provedení základních požadavků na úpravy stejné pro všechny expozice se kterých sestavujeme popředí pro noční fotografii.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Sestavení panoramatu v PTGui nebo PS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Finální úpravy sestaveného obrazu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Uložení</a:t>
            </a:r>
          </a:p>
        </p:txBody>
      </p:sp>
      <p:sp>
        <p:nvSpPr>
          <p:cNvPr id="282" name="Noční…"/>
          <p:cNvSpPr txBox="1"/>
          <p:nvPr/>
        </p:nvSpPr>
        <p:spPr>
          <a:xfrm>
            <a:off x="10785926" y="195221"/>
            <a:ext cx="1587501" cy="779297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Noční </a:t>
            </a:r>
          </a:p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fotografie</a:t>
            </a:r>
          </a:p>
        </p:txBody>
      </p:sp>
      <p:pic>
        <p:nvPicPr>
          <p:cNvPr id="283" name="dxp logo 1024x1024 BW (kopie).png" descr="dxp logo 1024x1024 BW (kopi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WFL hvězd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WFL hvězdy</a:t>
            </a:r>
          </a:p>
        </p:txBody>
      </p:sp>
      <p:sp>
        <p:nvSpPr>
          <p:cNvPr id="286" name="Sériové snímáni krátkých expozic hvězd, mléčné dráhy do finálního obrazu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Sériové snímáni krátkých expozic hvězd, mléčné dráhy do finálního obrazu…</a:t>
            </a:r>
          </a:p>
        </p:txBody>
      </p:sp>
      <p:sp>
        <p:nvSpPr>
          <p:cNvPr id="287" name="Vyvolám všechny expozice hvězd v ACR do TIFF…"/>
          <p:cNvSpPr txBox="1"/>
          <p:nvPr/>
        </p:nvSpPr>
        <p:spPr>
          <a:xfrm>
            <a:off x="873553" y="2816290"/>
            <a:ext cx="11257693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Vyvolám všechny expozice hvězd v ACR do TIFF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Jednotlivé TIFF otevřeme v PS jako SMART objekt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Provedeme zarovnání a sestavení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Odšumíme sestavením do </a:t>
            </a:r>
            <a:r>
              <a:rPr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Layer &gt; Smart Object &gt;Stack Mode &gt; Median</a:t>
            </a:r>
            <a:r>
              <a:t> </a:t>
            </a:r>
          </a:p>
          <a:p>
            <a:pPr marL="384463" marR="0" indent="-384463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Pokud jsme exponovali různé záběry, provedeme sestavení pro všechny expozice hvězd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Sestavíme hvězdné panorama z jednotlivých expozic do finálního obrazu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Lokální úpravy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Světelnost a tonalita</a:t>
            </a:r>
          </a:p>
          <a:p>
            <a:pPr marL="176645" marR="0" indent="-176645" defTabSz="173393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88000"/>
              <a:buAutoNum type="arabicParenBoth"/>
              <a:defRPr sz="2700">
                <a:solidFill>
                  <a:srgbClr val="000000"/>
                </a:solidFill>
              </a:defRPr>
            </a:pPr>
            <a:r>
              <a:t>   Opravy barev a světelného smogu</a:t>
            </a:r>
          </a:p>
        </p:txBody>
      </p:sp>
      <p:sp>
        <p:nvSpPr>
          <p:cNvPr id="288" name="Hvězdná…"/>
          <p:cNvSpPr txBox="1"/>
          <p:nvPr/>
        </p:nvSpPr>
        <p:spPr>
          <a:xfrm>
            <a:off x="10782300" y="190038"/>
            <a:ext cx="1587500" cy="779296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Hvězdná</a:t>
            </a:r>
          </a:p>
          <a:p>
            <a:pPr marR="0" algn="ctr" defTabSz="584200">
              <a:lnSpc>
                <a:spcPct val="100000"/>
              </a:lnSpc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obloha</a:t>
            </a:r>
          </a:p>
        </p:txBody>
      </p:sp>
      <p:pic>
        <p:nvPicPr>
          <p:cNvPr id="289" name="dxp logo 1024x1024 BW (kopie).png" descr="dxp logo 1024x1024 BW (kopi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Další možnosti a rozvoj, služb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Další možnosti a rozvoj, služby</a:t>
            </a:r>
          </a:p>
        </p:txBody>
      </p:sp>
      <p:sp>
        <p:nvSpPr>
          <p:cNvPr id="292" name="Kde co zjistím a kdo mě co naučí a za mě udělá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Kde co zjistím a kdo mě co naučí a za mě udělá…</a:t>
            </a:r>
          </a:p>
        </p:txBody>
      </p:sp>
      <p:sp>
        <p:nvSpPr>
          <p:cNvPr id="293" name="YouTube návody a postupy a příklady…"/>
          <p:cNvSpPr txBox="1">
            <a:spLocks noGrp="1"/>
          </p:cNvSpPr>
          <p:nvPr>
            <p:ph type="body" idx="1"/>
          </p:nvPr>
        </p:nvSpPr>
        <p:spPr>
          <a:xfrm>
            <a:off x="698500" y="2429722"/>
            <a:ext cx="11607800" cy="489415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YouTube návody a postupy a příklady </a:t>
            </a: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Vědomostní báze Adobe</a:t>
            </a: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Foto workshopy prodejců</a:t>
            </a: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Manuály k programům 👍</a:t>
            </a: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endParaRPr/>
          </a:p>
          <a:p>
            <a:pPr>
              <a:lnSpc>
                <a:spcPct val="100000"/>
              </a:lnSpc>
              <a:spcBef>
                <a:spcPts val="700"/>
              </a:spcBef>
              <a:defRPr sz="2700" spc="0"/>
            </a:pPr>
            <a:endParaRPr/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Individuální vzdělávací programy</a:t>
            </a: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Post proces na fotografiích pro klienty pokud Vás to nebaví… jako služba pro klienty</a:t>
            </a:r>
          </a:p>
          <a:p>
            <a:pPr marL="342900" indent="-342900">
              <a:lnSpc>
                <a:spcPct val="100000"/>
              </a:lnSpc>
              <a:spcBef>
                <a:spcPts val="700"/>
              </a:spcBef>
              <a:buSzPct val="40000"/>
              <a:buBlip>
                <a:blip r:embed="rId2"/>
              </a:buBlip>
              <a:defRPr sz="2700" spc="0"/>
            </a:pPr>
            <a:r>
              <a:t>Finální provedení do tisku včetně post processu jako služba pro klienty</a:t>
            </a:r>
          </a:p>
        </p:txBody>
      </p:sp>
      <p:sp>
        <p:nvSpPr>
          <p:cNvPr id="294" name="Pavel Drexler…"/>
          <p:cNvSpPr txBox="1"/>
          <p:nvPr/>
        </p:nvSpPr>
        <p:spPr>
          <a:xfrm>
            <a:off x="4787792" y="7728573"/>
            <a:ext cx="7518294" cy="155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R="0" algn="r" defTabSz="1733930">
              <a:lnSpc>
                <a:spcPct val="90000"/>
              </a:lnSpc>
              <a:defRPr sz="2700">
                <a:solidFill>
                  <a:srgbClr val="000000"/>
                </a:solidFill>
              </a:defRPr>
            </a:pPr>
            <a:r>
              <a:rPr i="1"/>
              <a:t>Pavel Drexler</a:t>
            </a:r>
          </a:p>
          <a:p>
            <a:pPr marR="0" algn="r" defTabSz="1733930">
              <a:lnSpc>
                <a:spcPct val="90000"/>
              </a:lnSpc>
              <a:defRPr sz="2700">
                <a:solidFill>
                  <a:srgbClr val="000000"/>
                </a:solidFill>
              </a:defRPr>
            </a:pPr>
            <a:r>
              <a:rPr i="1">
                <a:hlinkClick r:id="rId3"/>
              </a:rPr>
              <a:t>dxpavel.cz</a:t>
            </a:r>
            <a:r>
              <a:rPr i="1"/>
              <a:t> photography &amp; documentation</a:t>
            </a:r>
          </a:p>
          <a:p>
            <a:pPr marR="0" algn="r" defTabSz="1733930">
              <a:lnSpc>
                <a:spcPct val="90000"/>
              </a:lnSpc>
              <a:defRPr sz="2700">
                <a:solidFill>
                  <a:srgbClr val="000000"/>
                </a:solidFill>
              </a:defRPr>
            </a:pPr>
            <a:r>
              <a:rPr i="1"/>
              <a:t>+420 770 192 192</a:t>
            </a:r>
          </a:p>
          <a:p>
            <a:pPr marR="0" algn="r" defTabSz="1733930">
              <a:lnSpc>
                <a:spcPct val="90000"/>
              </a:lnSpc>
              <a:defRPr sz="2700">
                <a:solidFill>
                  <a:srgbClr val="000000"/>
                </a:solidFill>
              </a:defRPr>
            </a:pPr>
            <a:r>
              <a:rPr i="1">
                <a:hlinkClick r:id="rId4"/>
              </a:rPr>
              <a:t>postapro@dxpavel.cz</a:t>
            </a:r>
          </a:p>
        </p:txBody>
      </p:sp>
      <p:pic>
        <p:nvPicPr>
          <p:cNvPr id="295" name="dxp logo 1024x1024 BW (kopie).png" descr="dxp logo 1024x1024 BW (kopie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34" y="76130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Základní osnova workshop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Základní osnova workshopu</a:t>
            </a:r>
          </a:p>
        </p:txBody>
      </p:sp>
      <p:sp>
        <p:nvSpPr>
          <p:cNvPr id="157" name="Predispozice práce na fotografiích…"/>
          <p:cNvSpPr txBox="1">
            <a:spLocks noGrp="1"/>
          </p:cNvSpPr>
          <p:nvPr>
            <p:ph type="body" idx="1"/>
          </p:nvPr>
        </p:nvSpPr>
        <p:spPr>
          <a:xfrm>
            <a:off x="698500" y="1597404"/>
            <a:ext cx="11607800" cy="7457696"/>
          </a:xfrm>
          <a:prstGeom prst="rect">
            <a:avLst/>
          </a:prstGeom>
        </p:spPr>
        <p:txBody>
          <a:bodyPr/>
          <a:lstStyle/>
          <a:p>
            <a:pPr marL="482600" indent="-482600">
              <a:buSzPct val="40000"/>
              <a:buBlip>
                <a:blip r:embed="rId2"/>
              </a:buBlip>
            </a:pPr>
            <a:endParaRPr/>
          </a:p>
          <a:p>
            <a:pPr marL="482600" indent="-482600">
              <a:buSzPct val="40000"/>
              <a:buBlip>
                <a:blip r:embed="rId2"/>
              </a:buBlip>
            </a:pPr>
            <a:r>
              <a:t>Predispozice práce na fotografiích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Základní terminologie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Aplikace pro úpravy a zpracování fotografií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Pracovní workflow post procesu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Editační workflow fotografie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Vrstvy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Masky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Základní úpravy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Blending - základní seznámení</a:t>
            </a:r>
          </a:p>
          <a:p>
            <a:pPr marL="482600" indent="-482600">
              <a:buSzPct val="40000"/>
              <a:buBlip>
                <a:blip r:embed="rId2"/>
              </a:buBlip>
            </a:pPr>
            <a:r>
              <a:t>Export</a:t>
            </a:r>
          </a:p>
        </p:txBody>
      </p:sp>
      <p:pic>
        <p:nvPicPr>
          <p:cNvPr id="158" name="dxp logo 1024x1024 BW (kopie).png" descr="dxp logo 1024x1024 BW (kopie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edispozice práce na fotografií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99251">
              <a:defRPr sz="5880" spc="-117"/>
            </a:lvl1pPr>
          </a:lstStyle>
          <a:p>
            <a:r>
              <a:t>Predispozice práce na fotografiích</a:t>
            </a:r>
          </a:p>
        </p:txBody>
      </p:sp>
      <p:sp>
        <p:nvSpPr>
          <p:cNvPr id="167" name="Co je a co není potřeba a proč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Co je a co není potřeba a proč…</a:t>
            </a:r>
          </a:p>
        </p:txBody>
      </p:sp>
      <p:sp>
        <p:nvSpPr>
          <p:cNvPr id="168" name="Proč upravovat fotografe?…"/>
          <p:cNvSpPr txBox="1">
            <a:spLocks noGrp="1"/>
          </p:cNvSpPr>
          <p:nvPr>
            <p:ph type="body" idx="1"/>
          </p:nvPr>
        </p:nvSpPr>
        <p:spPr>
          <a:xfrm>
            <a:off x="698500" y="2219442"/>
            <a:ext cx="11607800" cy="6835658"/>
          </a:xfrm>
          <a:prstGeom prst="rect">
            <a:avLst/>
          </a:prstGeom>
        </p:spPr>
        <p:txBody>
          <a:bodyPr/>
          <a:lstStyle/>
          <a:p>
            <a:pPr marL="381000" indent="-381000">
              <a:buSzPct val="40000"/>
              <a:buBlip>
                <a:blip r:embed="rId2"/>
              </a:buBlip>
            </a:pPr>
            <a:r>
              <a:t>Proč upravovat fotografe?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Co k tomu potřebuji za HW?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Jaký všechen SW potřebuji?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Jaké další aplikace?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Budu tisknout fotografie?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Sociální sítě a je něco potřeba pro export?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Tablet?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Mobil?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Další výbava, kterou použijeme</a:t>
            </a:r>
          </a:p>
        </p:txBody>
      </p:sp>
      <p:pic>
        <p:nvPicPr>
          <p:cNvPr id="169" name="dxp logo 1024x1024 BW (kopie).png" descr="dxp logo 1024x1024 BW (kopie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Základní terminolog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Základní terminologie</a:t>
            </a:r>
          </a:p>
        </p:txBody>
      </p:sp>
      <p:sp>
        <p:nvSpPr>
          <p:cNvPr id="172" name="Jak se čemu říká a k čemu to j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Jak se čemu říká a k čemu to je…</a:t>
            </a:r>
          </a:p>
        </p:txBody>
      </p:sp>
      <p:sp>
        <p:nvSpPr>
          <p:cNvPr id="173" name="Bitmapový obrázek.…"/>
          <p:cNvSpPr txBox="1">
            <a:spLocks noGrp="1"/>
          </p:cNvSpPr>
          <p:nvPr>
            <p:ph type="body" idx="1"/>
          </p:nvPr>
        </p:nvSpPr>
        <p:spPr>
          <a:xfrm>
            <a:off x="698500" y="2245231"/>
            <a:ext cx="11607800" cy="6809869"/>
          </a:xfrm>
          <a:prstGeom prst="rect">
            <a:avLst/>
          </a:prstGeom>
        </p:spPr>
        <p:txBody>
          <a:bodyPr/>
          <a:lstStyle/>
          <a:p>
            <a:pPr marL="381000" indent="-381000">
              <a:buSzPct val="40000"/>
              <a:buBlip>
                <a:blip r:embed="rId2"/>
              </a:buBlip>
            </a:pPr>
            <a:r>
              <a:t>Bitmapový obrázek.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Bitová hloubka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JPG vs PNG vs RAW vs TIFFF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Hodnocení fotografie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Pracovní workflow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Co vše a jak budu upravovat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Vrstva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Maska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Lokální nedestruktivní úpravy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Blending (typy, blend if)</a:t>
            </a:r>
          </a:p>
        </p:txBody>
      </p:sp>
      <p:pic>
        <p:nvPicPr>
          <p:cNvPr id="174" name="dxp logo 1024x1024 BW (kopie).png" descr="dxp logo 1024x1024 BW (kopie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arevný prostor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Barevný prostor…</a:t>
            </a:r>
          </a:p>
        </p:txBody>
      </p:sp>
      <p:sp>
        <p:nvSpPr>
          <p:cNvPr id="177" name="Jaké barvy se vyskytují, ve kterém modelu barev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Jaké barvy se vyskytují, ve kterém modelu barev</a:t>
            </a:r>
          </a:p>
        </p:txBody>
      </p:sp>
      <p:sp>
        <p:nvSpPr>
          <p:cNvPr id="178" name="Body programu"/>
          <p:cNvSpPr txBox="1">
            <a:spLocks noGrp="1"/>
          </p:cNvSpPr>
          <p:nvPr>
            <p:ph type="body" idx="1"/>
          </p:nvPr>
        </p:nvSpPr>
        <p:spPr>
          <a:xfrm>
            <a:off x="698500" y="2169343"/>
            <a:ext cx="11607800" cy="6809870"/>
          </a:xfrm>
          <a:prstGeom prst="rect">
            <a:avLst/>
          </a:prstGeom>
        </p:spPr>
        <p:txBody>
          <a:bodyPr/>
          <a:lstStyle/>
          <a:p>
            <a:pPr defTabSz="142239">
              <a:lnSpc>
                <a:spcPct val="100000"/>
              </a:lnSpc>
              <a:spcBef>
                <a:spcPts val="0"/>
              </a:spcBef>
              <a:defRPr sz="520" spc="0">
                <a:latin typeface="+mj-lt"/>
                <a:ea typeface="+mj-ea"/>
                <a:cs typeface="+mj-cs"/>
                <a:sym typeface="Helvetica Neue"/>
              </a:defRPr>
            </a:pPr>
            <a:endParaRPr sz="606"/>
          </a:p>
        </p:txBody>
      </p:sp>
      <p:pic>
        <p:nvPicPr>
          <p:cNvPr id="179" name="Colorspace.png" descr="Color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99" y="2169343"/>
            <a:ext cx="6527715" cy="6705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xp logo 1024x1024 BW (kopie).png" descr="dxp logo 1024x1024 BW (kopie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kPng.com_color-wheel-png_1724091.png" descr="PikPng.com_color-wheel-png_17240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8163" y="3373613"/>
            <a:ext cx="5175740" cy="4401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Kolo barev ve fotografii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Kolo barev ve fotografii…</a:t>
            </a:r>
          </a:p>
        </p:txBody>
      </p:sp>
      <p:sp>
        <p:nvSpPr>
          <p:cNvPr id="184" name="Jak jsou barvy poskládané, jak se ovlivňují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Jak jsou barvy poskládané, jak se ovlivňují…</a:t>
            </a:r>
          </a:p>
        </p:txBody>
      </p:sp>
      <p:pic>
        <p:nvPicPr>
          <p:cNvPr id="185" name="dxp logo 1024x1024 BW (kopie).png" descr="dxp logo 1024x1024 BW (kopi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kPng.com_color-wheel-png_1724091.png" descr="PikPng.com_color-wheel-png_17240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163" y="3373613"/>
            <a:ext cx="5175740" cy="440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kPng.com_color-wheel-png_1724091.png" descr="PikPng.com_color-wheel-png_17240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764" y="2116956"/>
            <a:ext cx="8131272" cy="6914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plikace na úpravy fotografií"/>
          <p:cNvSpPr txBox="1">
            <a:spLocks noGrp="1"/>
          </p:cNvSpPr>
          <p:nvPr>
            <p:ph type="title"/>
          </p:nvPr>
        </p:nvSpPr>
        <p:spPr>
          <a:xfrm>
            <a:off x="698500" y="445078"/>
            <a:ext cx="11607800" cy="1016001"/>
          </a:xfrm>
          <a:prstGeom prst="rect">
            <a:avLst/>
          </a:prstGeom>
        </p:spPr>
        <p:txBody>
          <a:bodyPr/>
          <a:lstStyle/>
          <a:p>
            <a:r>
              <a:t>Aplikace na úpravy fotografií</a:t>
            </a:r>
          </a:p>
        </p:txBody>
      </p:sp>
      <p:sp>
        <p:nvSpPr>
          <p:cNvPr id="190" name="Jaké programy můžeme používat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Jaké programy můžeme používat…</a:t>
            </a:r>
          </a:p>
        </p:txBody>
      </p:sp>
      <p:sp>
        <p:nvSpPr>
          <p:cNvPr id="191" name="Originální SW od výrobce…Nikon, Canon, Sony……"/>
          <p:cNvSpPr txBox="1">
            <a:spLocks noGrp="1"/>
          </p:cNvSpPr>
          <p:nvPr>
            <p:ph type="body" idx="1"/>
          </p:nvPr>
        </p:nvSpPr>
        <p:spPr>
          <a:xfrm>
            <a:off x="698500" y="2431910"/>
            <a:ext cx="11607800" cy="6608687"/>
          </a:xfrm>
          <a:prstGeom prst="rect">
            <a:avLst/>
          </a:prstGeom>
        </p:spPr>
        <p:txBody>
          <a:bodyPr/>
          <a:lstStyle/>
          <a:p>
            <a:pPr marL="381000" indent="-381000">
              <a:buSzPct val="40000"/>
              <a:buBlip>
                <a:blip r:embed="rId2"/>
              </a:buBlip>
            </a:pPr>
            <a:r>
              <a:t>Originální SW od výrobce…Nikon, Canon, Sony…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Adobe Camera Raw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Adobe Lightroom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Adobe Photoshop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Adobe Bridge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Capture ONE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Affinity Photo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PtGui</a:t>
            </a:r>
          </a:p>
          <a:p>
            <a:pPr marL="381000" indent="-381000">
              <a:buSzPct val="40000"/>
              <a:buBlip>
                <a:blip r:embed="rId2"/>
              </a:buBlip>
            </a:pPr>
            <a:r>
              <a:t>Nik Collection, DxO,  Topaz… tools</a:t>
            </a:r>
          </a:p>
        </p:txBody>
      </p:sp>
      <p:grpSp>
        <p:nvGrpSpPr>
          <p:cNvPr id="194" name="2020-Adobe-apps-icon-set.png"/>
          <p:cNvGrpSpPr/>
          <p:nvPr/>
        </p:nvGrpSpPr>
        <p:grpSpPr>
          <a:xfrm>
            <a:off x="9277536" y="2494662"/>
            <a:ext cx="3080277" cy="2853043"/>
            <a:chOff x="0" y="0"/>
            <a:chExt cx="3080275" cy="2853041"/>
          </a:xfrm>
        </p:grpSpPr>
        <p:pic>
          <p:nvPicPr>
            <p:cNvPr id="193" name="2020-Adobe-apps-icon-set.png" descr="2020-Adobe-apps-icon-s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88900"/>
              <a:ext cx="2826276" cy="25228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2" name="2020-Adobe-apps-icon-set.png" descr="2020-Adobe-apps-icon-set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080276" cy="2853042"/>
            </a:xfrm>
            <a:prstGeom prst="rect">
              <a:avLst/>
            </a:prstGeom>
            <a:effectLst/>
          </p:spPr>
        </p:pic>
      </p:grpSp>
      <p:grpSp>
        <p:nvGrpSpPr>
          <p:cNvPr id="197" name="480px-Capture_One_New_Logo_.png"/>
          <p:cNvGrpSpPr/>
          <p:nvPr/>
        </p:nvGrpSpPr>
        <p:grpSpPr>
          <a:xfrm>
            <a:off x="10836795" y="5280621"/>
            <a:ext cx="1478511" cy="1554711"/>
            <a:chOff x="0" y="0"/>
            <a:chExt cx="1478510" cy="1554710"/>
          </a:xfrm>
        </p:grpSpPr>
        <p:pic>
          <p:nvPicPr>
            <p:cNvPr id="196" name="480px-Capture_One_New_Logo_.png" descr="480px-Capture_One_New_Logo_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1224511" cy="1224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5" name="480px-Capture_One_New_Logo_.png" descr="480px-Capture_One_New_Logo_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478511" cy="1554711"/>
            </a:xfrm>
            <a:prstGeom prst="rect">
              <a:avLst/>
            </a:prstGeom>
            <a:effectLst/>
          </p:spPr>
        </p:pic>
      </p:grpSp>
      <p:grpSp>
        <p:nvGrpSpPr>
          <p:cNvPr id="200" name="Affinity-photo-icon.png"/>
          <p:cNvGrpSpPr/>
          <p:nvPr/>
        </p:nvGrpSpPr>
        <p:grpSpPr>
          <a:xfrm>
            <a:off x="9339224" y="5280621"/>
            <a:ext cx="1478512" cy="1554711"/>
            <a:chOff x="0" y="0"/>
            <a:chExt cx="1478510" cy="1554710"/>
          </a:xfrm>
        </p:grpSpPr>
        <p:pic>
          <p:nvPicPr>
            <p:cNvPr id="199" name="Affinity-photo-icon.png" descr="Affinity-photo-ico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000" y="88900"/>
              <a:ext cx="1224511" cy="12245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8" name="Affinity-photo-icon.png" descr="Affinity-photo-icon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478511" cy="1554711"/>
            </a:xfrm>
            <a:prstGeom prst="rect">
              <a:avLst/>
            </a:prstGeom>
            <a:effectLst/>
          </p:spPr>
        </p:pic>
      </p:grpSp>
      <p:grpSp>
        <p:nvGrpSpPr>
          <p:cNvPr id="203" name="Obrázek"/>
          <p:cNvGrpSpPr/>
          <p:nvPr/>
        </p:nvGrpSpPr>
        <p:grpSpPr>
          <a:xfrm>
            <a:off x="8168480" y="5101583"/>
            <a:ext cx="528425" cy="3684278"/>
            <a:chOff x="0" y="0"/>
            <a:chExt cx="528424" cy="3684276"/>
          </a:xfrm>
        </p:grpSpPr>
        <p:pic>
          <p:nvPicPr>
            <p:cNvPr id="202" name="Obrázek" descr="Obrázek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000" y="88900"/>
              <a:ext cx="274425" cy="33540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Obrázek" descr="Obrázek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528425" cy="3684277"/>
            </a:xfrm>
            <a:prstGeom prst="rect">
              <a:avLst/>
            </a:prstGeom>
            <a:effectLst/>
          </p:spPr>
        </p:pic>
      </p:grpSp>
      <p:pic>
        <p:nvPicPr>
          <p:cNvPr id="204" name="dxp logo 1024x1024 BW (kopie).png" descr="dxp logo 1024x1024 BW (kopie)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Základní pracovní workflow"/>
          <p:cNvSpPr txBox="1">
            <a:spLocks noGrp="1"/>
          </p:cNvSpPr>
          <p:nvPr>
            <p:ph type="title"/>
          </p:nvPr>
        </p:nvSpPr>
        <p:spPr>
          <a:xfrm>
            <a:off x="698500" y="445078"/>
            <a:ext cx="11607800" cy="1016001"/>
          </a:xfrm>
          <a:prstGeom prst="rect">
            <a:avLst/>
          </a:prstGeom>
        </p:spPr>
        <p:txBody>
          <a:bodyPr/>
          <a:lstStyle/>
          <a:p>
            <a:r>
              <a:t>Základní pracovní workflow</a:t>
            </a:r>
          </a:p>
        </p:txBody>
      </p:sp>
      <p:sp>
        <p:nvSpPr>
          <p:cNvPr id="207" name="Expozi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blurRad="1041400" dist="1778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533400" indent="-533400">
              <a:buSzPct val="100000"/>
              <a:buAutoNum type="arabicPeriod"/>
            </a:pPr>
            <a:r>
              <a:t>Expozice</a:t>
            </a:r>
          </a:p>
          <a:p>
            <a:pPr marL="533400" indent="-533400">
              <a:buSzPct val="100000"/>
              <a:buAutoNum type="arabicPeriod"/>
            </a:pPr>
            <a:r>
              <a:t>Uložení na disk z média kamery</a:t>
            </a:r>
          </a:p>
          <a:p>
            <a:pPr marL="533400" indent="-533400">
              <a:buSzPct val="100000"/>
              <a:buAutoNum type="arabicPeriod"/>
            </a:pPr>
            <a:r>
              <a:t>Vyvolání RAW na TIFF</a:t>
            </a:r>
          </a:p>
          <a:p>
            <a:pPr marL="533400" indent="-533400">
              <a:buSzPct val="100000"/>
              <a:buAutoNum type="arabicPeriod"/>
            </a:pPr>
            <a:r>
              <a:t>Otevření v editačním programu</a:t>
            </a:r>
          </a:p>
          <a:p>
            <a:pPr marL="533400" indent="-533400">
              <a:buSzPct val="100000"/>
              <a:buAutoNum type="arabicPeriod"/>
            </a:pPr>
            <a:r>
              <a:t>Editace</a:t>
            </a:r>
          </a:p>
          <a:p>
            <a:pPr marL="533400" indent="-533400">
              <a:buSzPct val="100000"/>
              <a:buAutoNum type="arabicPeriod"/>
            </a:pPr>
            <a:r>
              <a:t>Export pro soc media pro tisk</a:t>
            </a:r>
          </a:p>
          <a:p>
            <a:pPr marL="533400" indent="-533400">
              <a:buSzPct val="100000"/>
              <a:buAutoNum type="arabicPeriod"/>
            </a:pPr>
            <a:r>
              <a:t>Uložení</a:t>
            </a:r>
          </a:p>
          <a:p>
            <a:pPr marL="533400" indent="-533400">
              <a:buSzPct val="100000"/>
              <a:buAutoNum type="arabicPeriod"/>
            </a:pPr>
            <a:r>
              <a:t>Zálohování</a:t>
            </a:r>
          </a:p>
        </p:txBody>
      </p:sp>
      <p:sp>
        <p:nvSpPr>
          <p:cNvPr id="208" name="Jak se čemu říká a k čemu to je…"/>
          <p:cNvSpPr txBox="1"/>
          <p:nvPr/>
        </p:nvSpPr>
        <p:spPr>
          <a:xfrm>
            <a:off x="698500" y="1409700"/>
            <a:ext cx="11607801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R="0" defTabSz="587022">
              <a:lnSpc>
                <a:spcPct val="100000"/>
              </a:lnSpc>
              <a:defRPr sz="2600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Jak se čemu říká a k čemu to je…</a:t>
            </a:r>
          </a:p>
        </p:txBody>
      </p:sp>
      <p:pic>
        <p:nvPicPr>
          <p:cNvPr id="209" name="dxp logo 1024x1024 BW (kopie).png" descr="dxp logo 1024x1024 BW (kopi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Výbě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Výběr</a:t>
            </a:r>
          </a:p>
        </p:txBody>
      </p:sp>
      <p:sp>
        <p:nvSpPr>
          <p:cNvPr id="212" name="Jak vybrat to co je potřeba, co chci upravit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Jak vybrat to co je potřeba, co chci upravit…</a:t>
            </a:r>
          </a:p>
        </p:txBody>
      </p:sp>
      <p:sp>
        <p:nvSpPr>
          <p:cNvPr id="213" name="Výběr je oblast nebo více oblastí v obrázku které jsou označeny jako výběr.…"/>
          <p:cNvSpPr txBox="1">
            <a:spLocks noGrp="1"/>
          </p:cNvSpPr>
          <p:nvPr>
            <p:ph type="body" idx="1"/>
          </p:nvPr>
        </p:nvSpPr>
        <p:spPr>
          <a:xfrm>
            <a:off x="698500" y="2407967"/>
            <a:ext cx="9815020" cy="6096001"/>
          </a:xfrm>
          <a:prstGeom prst="rect">
            <a:avLst/>
          </a:prstGeom>
        </p:spPr>
        <p:txBody>
          <a:bodyPr/>
          <a:lstStyle/>
          <a:p>
            <a:pPr defTabSz="1248429">
              <a:lnSpc>
                <a:spcPct val="100000"/>
              </a:lnSpc>
              <a:spcBef>
                <a:spcPts val="500"/>
              </a:spcBef>
              <a:defRPr sz="1944" spc="0"/>
            </a:pPr>
            <a:r>
              <a:t>Výběr je oblast nebo více oblastí v obrázku které jsou označeny jako výběr.</a:t>
            </a:r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spc="0"/>
            </a:pPr>
            <a:r>
              <a:t>Výběr může vzniknout mnoha způsoby:</a:t>
            </a:r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spc="0"/>
            </a:pPr>
            <a:endParaRPr/>
          </a:p>
          <a:p>
            <a:pPr marL="531758" indent="-531758" defTabSz="1248429">
              <a:lnSpc>
                <a:spcPct val="100000"/>
              </a:lnSpc>
              <a:spcBef>
                <a:spcPts val="500"/>
              </a:spcBef>
              <a:buSzPct val="100000"/>
              <a:buFont typeface="Helvetica Neue"/>
              <a:buAutoNum type="arabicPeriod"/>
              <a:defRPr sz="1944" spc="0"/>
            </a:pPr>
            <a:r>
              <a:t>Ručně definovaný výběr na kreslený například tužkou štětcem.</a:t>
            </a:r>
          </a:p>
          <a:p>
            <a:pPr marL="531758" indent="-531758" defTabSz="1248429">
              <a:lnSpc>
                <a:spcPct val="100000"/>
              </a:lnSpc>
              <a:spcBef>
                <a:spcPts val="500"/>
              </a:spcBef>
              <a:buSzPct val="100000"/>
              <a:buFont typeface="Helvetica Neue"/>
              <a:buAutoNum type="arabicPeriod"/>
              <a:defRPr sz="1944" spc="0"/>
            </a:pPr>
            <a:r>
              <a:t>Výběr může také být oblast kterou vybereme pomocí tvaru obdélník Čtverec mnohoúhelník apod.</a:t>
            </a:r>
          </a:p>
          <a:p>
            <a:pPr marL="531758" indent="-531758" defTabSz="1248429">
              <a:lnSpc>
                <a:spcPct val="100000"/>
              </a:lnSpc>
              <a:spcBef>
                <a:spcPts val="500"/>
              </a:spcBef>
              <a:buSzPct val="100000"/>
              <a:buFont typeface="Helvetica Neue"/>
              <a:buAutoNum type="arabicPeriod"/>
              <a:defRPr sz="1944" spc="0"/>
            </a:pPr>
            <a:r>
              <a:t>Výběr také může být například oblast v obraze která má definovaný JAS tak se takovýto výběr může použít pro masku a říkáme tomu “Luminosity mask”</a:t>
            </a:r>
          </a:p>
          <a:p>
            <a:pPr marL="531758" indent="-531758" defTabSz="1248429">
              <a:lnSpc>
                <a:spcPct val="100000"/>
              </a:lnSpc>
              <a:spcBef>
                <a:spcPts val="500"/>
              </a:spcBef>
              <a:buSzPct val="100000"/>
              <a:buFont typeface="Helvetica Neue"/>
              <a:buAutoNum type="arabicPeriod"/>
              <a:defRPr sz="1944" spc="0"/>
            </a:pPr>
            <a:r>
              <a:t>Výběr může být oblast která je definovaná barvou nebo rozsahem barev pak se takovému to výběru říká maska barev.</a:t>
            </a:r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spc="0"/>
            </a:pPr>
            <a:endParaRPr/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spc="0"/>
            </a:pPr>
            <a:r>
              <a:t>Výběr jako takový, slouží především k vymezení oblasti na kterou chceme působit. </a:t>
            </a:r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b="1" spc="0"/>
            </a:pPr>
            <a:endParaRPr/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b="1" spc="0"/>
            </a:pPr>
            <a:r>
              <a:t>Základní nástroje pro výběr:</a:t>
            </a:r>
          </a:p>
          <a:p>
            <a:pPr marL="246888" indent="-246888" defTabSz="1248429">
              <a:lnSpc>
                <a:spcPct val="100000"/>
              </a:lnSpc>
              <a:spcBef>
                <a:spcPts val="500"/>
              </a:spcBef>
              <a:buSzPct val="40000"/>
              <a:buBlip>
                <a:blip r:embed="rId2"/>
              </a:buBlip>
              <a:defRPr sz="1944" spc="0"/>
            </a:pPr>
            <a:r>
              <a:t>Laso</a:t>
            </a:r>
          </a:p>
          <a:p>
            <a:pPr marL="246888" indent="-246888" defTabSz="1248429">
              <a:lnSpc>
                <a:spcPct val="100000"/>
              </a:lnSpc>
              <a:spcBef>
                <a:spcPts val="500"/>
              </a:spcBef>
              <a:buSzPct val="40000"/>
              <a:buBlip>
                <a:blip r:embed="rId2"/>
              </a:buBlip>
              <a:defRPr sz="1944" spc="0"/>
            </a:pPr>
            <a:r>
              <a:t>Rychlý výběr</a:t>
            </a:r>
          </a:p>
          <a:p>
            <a:pPr marL="246888" indent="-246888" defTabSz="1248429">
              <a:lnSpc>
                <a:spcPct val="100000"/>
              </a:lnSpc>
              <a:spcBef>
                <a:spcPts val="500"/>
              </a:spcBef>
              <a:buSzPct val="40000"/>
              <a:buBlip>
                <a:blip r:embed="rId2"/>
              </a:buBlip>
              <a:defRPr sz="1944" spc="0"/>
            </a:pPr>
            <a:r>
              <a:t>Zvolená barva / jas</a:t>
            </a:r>
          </a:p>
          <a:p>
            <a:pPr defTabSz="1248429">
              <a:lnSpc>
                <a:spcPct val="100000"/>
              </a:lnSpc>
              <a:spcBef>
                <a:spcPts val="500"/>
              </a:spcBef>
              <a:defRPr sz="1944" spc="0"/>
            </a:pPr>
            <a:r>
              <a:t>  </a:t>
            </a:r>
          </a:p>
        </p:txBody>
      </p:sp>
      <p:pic>
        <p:nvPicPr>
          <p:cNvPr id="214" name="dxp logo 1024x1024 BW (kopie).png" descr="dxp logo 1024x1024 BW (kopie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68" y="7714636"/>
            <a:ext cx="1789364" cy="178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Trebuchet MS"/>
        <a:ea typeface="Trebuchet MS"/>
        <a:cs typeface="Trebuchet MS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12700" indent="0" algn="l" defTabSz="196253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Trebuchet MS"/>
        <a:ea typeface="Trebuchet MS"/>
        <a:cs typeface="Trebuchet MS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12700" indent="0" algn="l" defTabSz="196253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1584</Words>
  <Application>Microsoft Macintosh PowerPoint</Application>
  <PresentationFormat>Vlastní</PresentationFormat>
  <Paragraphs>240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Helvetica</vt:lpstr>
      <vt:lpstr>Helvetica Neue</vt:lpstr>
      <vt:lpstr>Helvetica Neue Medium</vt:lpstr>
      <vt:lpstr>Trebuchet MS</vt:lpstr>
      <vt:lpstr>21_BasicWhite</vt:lpstr>
      <vt:lpstr>Posprocess fotografie</vt:lpstr>
      <vt:lpstr>Základní osnova workshopu</vt:lpstr>
      <vt:lpstr>Predispozice práce na fotografiích</vt:lpstr>
      <vt:lpstr>Základní terminologie</vt:lpstr>
      <vt:lpstr>Barevný prostor…</vt:lpstr>
      <vt:lpstr>Kolo barev ve fotografii…</vt:lpstr>
      <vt:lpstr>Aplikace na úpravy fotografií</vt:lpstr>
      <vt:lpstr>Základní pracovní workflow</vt:lpstr>
      <vt:lpstr>Výběr</vt:lpstr>
      <vt:lpstr>Masky</vt:lpstr>
      <vt:lpstr>Vrstvy</vt:lpstr>
      <vt:lpstr>Základní úpravy</vt:lpstr>
      <vt:lpstr>Blending, Blend-if</vt:lpstr>
      <vt:lpstr>Single Shot s BKT</vt:lpstr>
      <vt:lpstr>WFL pro Panorama s BKT</vt:lpstr>
      <vt:lpstr>WFL pro noční snímky</vt:lpstr>
      <vt:lpstr>WFL hvězdy</vt:lpstr>
      <vt:lpstr>Další možnosti a rozvoj, služby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Posprocess fotografie</dc:title>
  <cp:lastModifiedBy>P D</cp:lastModifiedBy>
  <cp:revision>1</cp:revision>
  <dcterms:modified xsi:type="dcterms:W3CDTF">2022-06-27T17:09:15Z</dcterms:modified>
</cp:coreProperties>
</file>